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89" r:id="rId3"/>
    <p:sldId id="280" r:id="rId4"/>
    <p:sldId id="288" r:id="rId5"/>
    <p:sldId id="290" r:id="rId6"/>
    <p:sldId id="291" r:id="rId7"/>
    <p:sldId id="292" r:id="rId8"/>
    <p:sldId id="293" r:id="rId9"/>
    <p:sldId id="265" r:id="rId10"/>
    <p:sldId id="262" r:id="rId11"/>
    <p:sldId id="270" r:id="rId12"/>
    <p:sldId id="275" r:id="rId13"/>
    <p:sldId id="27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7BD"/>
    <a:srgbClr val="FFFFFF"/>
    <a:srgbClr val="FDF1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81" autoAdjust="0"/>
  </p:normalViewPr>
  <p:slideViewPr>
    <p:cSldViewPr snapToGrid="0">
      <p:cViewPr varScale="1">
        <p:scale>
          <a:sx n="69" d="100"/>
          <a:sy n="69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C39FA2-5570-446F-9210-19C378E165D0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9281FF-02D9-4FAD-A1C4-45805EFC3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976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281FF-02D9-4FAD-A1C4-45805EFC3D6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4085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281FF-02D9-4FAD-A1C4-45805EFC3D6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9538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sz="1200" dirty="0"/>
              <a:t>		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281FF-02D9-4FAD-A1C4-45805EFC3D6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9466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281FF-02D9-4FAD-A1C4-45805EFC3D6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2714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281FF-02D9-4FAD-A1C4-45805EFC3D6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062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112FD-BAE2-4EDD-8E19-1C6AAD2C5D06}" type="datetime1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A53D-EA30-4DD3-A64B-697F92766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329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4F812-6491-4008-AC29-B32C0C862FE8}" type="datetime1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A53D-EA30-4DD3-A64B-697F92766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187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7ACD2-F35E-4E5E-BE66-C4BDC7646566}" type="datetime1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A53D-EA30-4DD3-A64B-697F92766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434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A387-46C9-4C11-B25E-5089F0C782D2}" type="datetime1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A53D-EA30-4DD3-A64B-697F92766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663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7B718-0292-40DF-AB63-D2578741B096}" type="datetime1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A53D-EA30-4DD3-A64B-697F92766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460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D4A28-08E6-422A-A2BD-6E005704F66E}" type="datetime1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A53D-EA30-4DD3-A64B-697F92766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662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E50E1-C8ED-4A37-B2A9-81E19FCDC387}" type="datetime1">
              <a:rPr lang="en-US" smtClean="0"/>
              <a:t>4/30/2020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A53D-EA30-4DD3-A64B-697F92766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647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A94-1EAE-4AB0-9574-E45480C308CC}" type="datetime1">
              <a:rPr lang="en-US" smtClean="0"/>
              <a:t>4/30/2020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A53D-EA30-4DD3-A64B-697F92766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711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7F409-2FFE-44B2-8F4D-37B04FB06C61}" type="datetime1">
              <a:rPr lang="en-US" smtClean="0"/>
              <a:t>4/30/2020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A53D-EA30-4DD3-A64B-697F92766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346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6F50C-EF9E-40B0-A14D-ACAC933C1642}" type="datetime1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A53D-EA30-4DD3-A64B-697F92766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499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9568-1D28-49BE-B8E9-D3D21F08F0D7}" type="datetime1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A53D-EA30-4DD3-A64B-697F92766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49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7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22E68-87A6-4769-A52E-F102B31C1E0A}" type="datetime1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4A53D-EA30-4DD3-A64B-697F92766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14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pcr.gov.in/index2.php" TargetMode="External"/><Relationship Id="rId2" Type="http://schemas.openxmlformats.org/officeDocument/2006/relationships/hyperlink" Target="https://cybercrime.gov.in/Default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73B55EB3-10DB-43E7-BBBB-5C575BEFB56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8" t="13539" b="63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73121" y="2787445"/>
            <a:ext cx="6318880" cy="1283110"/>
          </a:xfrm>
        </p:spPr>
        <p:txBody>
          <a:bodyPr>
            <a:normAutofit fontScale="90000"/>
          </a:bodyPr>
          <a:lstStyle/>
          <a:p>
            <a:pPr algn="l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UNDERSTANDING </a:t>
            </a:r>
            <a:r>
              <a:rPr lang="en-US" sz="4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 SEXUAL ABUSE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4671" y="5510568"/>
            <a:ext cx="2690447" cy="103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82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8BC0828-D7C6-4DCF-816C-065A23A986EE}"/>
              </a:ext>
            </a:extLst>
          </p:cNvPr>
          <p:cNvSpPr/>
          <p:nvPr/>
        </p:nvSpPr>
        <p:spPr>
          <a:xfrm>
            <a:off x="0" y="0"/>
            <a:ext cx="12192000" cy="853440"/>
          </a:xfrm>
          <a:prstGeom prst="rect">
            <a:avLst/>
          </a:prstGeom>
          <a:solidFill>
            <a:srgbClr val="FDF1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53439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Laws to 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Protect Children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from 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Sexual Abuse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utoShape 4" descr="Combating child sexual abuse – is ASEAN doing enough? | The ASEAN Post"/>
          <p:cNvSpPr>
            <a:spLocks noGrp="1" noChangeAspect="1" noChangeArrowheads="1"/>
          </p:cNvSpPr>
          <p:nvPr>
            <p:ph idx="1"/>
          </p:nvPr>
        </p:nvSpPr>
        <p:spPr bwMode="auto">
          <a:xfrm>
            <a:off x="1036983" y="1547329"/>
            <a:ext cx="10515600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Indian Penal Code</a:t>
            </a:r>
          </a:p>
          <a:p>
            <a:pPr>
              <a:spcAft>
                <a:spcPts val="1200"/>
              </a:spcAft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Protection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of Children from Sexual Offences Act, 2012 (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POCSO)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Act, 2012)</a:t>
            </a:r>
          </a:p>
          <a:p>
            <a:pPr>
              <a:spcAft>
                <a:spcPts val="1200"/>
              </a:spcAft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The Information Technology Act,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2000</a:t>
            </a:r>
          </a:p>
          <a:p>
            <a:pPr>
              <a:spcAft>
                <a:spcPts val="1200"/>
              </a:spcAft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Juvenile Justice (Care and Protection of Children) Act, 2015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EBB78FC-FB8B-4274-BD95-453B9AE0A74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3680" y="6050492"/>
            <a:ext cx="1599558" cy="612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60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3CFADD3-19E3-46E4-B09B-627768E1B42C}"/>
              </a:ext>
            </a:extLst>
          </p:cNvPr>
          <p:cNvSpPr/>
          <p:nvPr/>
        </p:nvSpPr>
        <p:spPr>
          <a:xfrm>
            <a:off x="0" y="0"/>
            <a:ext cx="12192000" cy="853440"/>
          </a:xfrm>
          <a:prstGeom prst="rect">
            <a:avLst/>
          </a:prstGeom>
          <a:solidFill>
            <a:srgbClr val="FDF1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5344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POCSO Act, 2012 – Key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7104" y="1338607"/>
            <a:ext cx="10515600" cy="4826665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1200"/>
              </a:spcAft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Enacted on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Children’s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day i.e. 14</a:t>
            </a:r>
            <a:r>
              <a:rPr lang="en-US" sz="26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November’2012 </a:t>
            </a:r>
          </a:p>
          <a:p>
            <a:pPr>
              <a:spcAft>
                <a:spcPts val="1200"/>
              </a:spcAft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Protects all children below the age of 18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years from all kinds of sexual crime. (Sexual Assault, Sexual Harassment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, Pornography)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ender neutral</a:t>
            </a:r>
          </a:p>
          <a:p>
            <a:pPr>
              <a:spcAft>
                <a:spcPts val="1200"/>
              </a:spcAft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Death Penalty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hild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friendly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procedures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for reporting, recording, investigation and trial of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cases.</a:t>
            </a:r>
          </a:p>
          <a:p>
            <a:pPr>
              <a:spcAft>
                <a:spcPts val="1200"/>
              </a:spcAft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Special Courts.</a:t>
            </a:r>
          </a:p>
          <a:p>
            <a:pPr>
              <a:spcAft>
                <a:spcPts val="1200"/>
              </a:spcAft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Mandatory Reporting</a:t>
            </a:r>
          </a:p>
          <a:p>
            <a:pPr>
              <a:spcAft>
                <a:spcPts val="1200"/>
              </a:spcAft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Non Disclosure of Identity</a:t>
            </a:r>
          </a:p>
          <a:p>
            <a:pPr>
              <a:spcAft>
                <a:spcPts val="1200"/>
              </a:spcAft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Stringent Law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0F2686A-A712-4656-8489-3620CE2C051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3680" y="6050492"/>
            <a:ext cx="1599558" cy="612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02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EDD3940-C8FF-4B02-90E9-D6942C967439}"/>
              </a:ext>
            </a:extLst>
          </p:cNvPr>
          <p:cNvSpPr/>
          <p:nvPr/>
        </p:nvSpPr>
        <p:spPr>
          <a:xfrm>
            <a:off x="0" y="0"/>
            <a:ext cx="12192000" cy="853440"/>
          </a:xfrm>
          <a:prstGeom prst="rect">
            <a:avLst/>
          </a:prstGeom>
          <a:solidFill>
            <a:srgbClr val="FDF1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5344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How can you help?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29886"/>
            <a:ext cx="10515600" cy="4748596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Spread the word: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Tell your friends, acquaintances, siblings about child sexual abuse and online child sexual abuse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If you come across any such incident :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Immediately speak to a trusted adult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Call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Police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(100)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Call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Childline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(1098)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Report to the online cybercrime portal of the Government of India (</a:t>
            </a: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https://cybercrime.gov.in/Default.aspx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Complain online at POCSO e box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https://www.ncpcr.gov.in/index2.php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Call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Bachpan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Bachao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Andolan’s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complaint cell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1800-102-7222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3EA908C-C77A-42DA-B50D-D9B9BD62471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3680" y="6050492"/>
            <a:ext cx="1599558" cy="612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67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0965" y="494229"/>
            <a:ext cx="10582835" cy="5603222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</a:t>
            </a:r>
          </a:p>
          <a:p>
            <a:pPr marL="0" indent="0" algn="ctr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Wingdings" pitchFamily="2" charset="2"/>
              <a:buNone/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Let’s strive to build a society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where all children are safe</a:t>
            </a:r>
          </a:p>
          <a:p>
            <a:pPr marL="0" indent="0" algn="ctr">
              <a:buNone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Do your bit!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4990" y="4562063"/>
            <a:ext cx="3534784" cy="135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58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6C580D4-9B92-42B3-84FB-9CBC886C111C}"/>
              </a:ext>
            </a:extLst>
          </p:cNvPr>
          <p:cNvSpPr/>
          <p:nvPr/>
        </p:nvSpPr>
        <p:spPr>
          <a:xfrm>
            <a:off x="0" y="0"/>
            <a:ext cx="12192000" cy="853440"/>
          </a:xfrm>
          <a:prstGeom prst="rect">
            <a:avLst/>
          </a:prstGeom>
          <a:solidFill>
            <a:srgbClr val="FDF1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53439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Understanding Child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Sexual 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Abuse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262" y="1152938"/>
            <a:ext cx="11248951" cy="5247862"/>
          </a:xfrm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Child is any person below the age of 18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years.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Child sexual abuse means any inappropriate sexual behaviour with the child and includes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(Sexual Assault, Sexual Harassment, Pornography).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600"/>
              </a:spcAft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Sexual assault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ape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odomy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etc.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600"/>
              </a:spcAft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Touching private parts of the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child. (Good Touch/Bad Touch)</a:t>
            </a: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600"/>
              </a:spcAft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Asking child to touch private parts of a person or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persons.</a:t>
            </a: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600"/>
              </a:spcAft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Applying mouth to the private parts of the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child.</a:t>
            </a: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600"/>
              </a:spcAft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Sexual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harassment.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action, </a:t>
            </a:r>
            <a:r>
              <a:rPr lang="en-US" sz="2200" smtClean="0">
                <a:latin typeface="Arial" panose="020B0604020202020204" pitchFamily="34" charset="0"/>
                <a:cs typeface="Arial" panose="020B0604020202020204" pitchFamily="34" charset="0"/>
              </a:rPr>
              <a:t>gestures etc.)</a:t>
            </a: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600"/>
              </a:spcAft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Online abuse of children including pornography</a:t>
            </a:r>
          </a:p>
          <a:p>
            <a:pPr lvl="1">
              <a:spcAft>
                <a:spcPts val="600"/>
              </a:spcAft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Commercial sexual exploitation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600"/>
              </a:spcAft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Trafficking for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sexual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purposes.</a:t>
            </a: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70CE4AE-101E-4282-8658-1E6752E5B69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3680" y="6050492"/>
            <a:ext cx="1599558" cy="612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49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51237EF-1FDE-4C2E-B0AE-FCE39F4CA6B1}"/>
              </a:ext>
            </a:extLst>
          </p:cNvPr>
          <p:cNvSpPr/>
          <p:nvPr/>
        </p:nvSpPr>
        <p:spPr>
          <a:xfrm>
            <a:off x="0" y="0"/>
            <a:ext cx="12192000" cy="853440"/>
          </a:xfrm>
          <a:prstGeom prst="rect">
            <a:avLst/>
          </a:prstGeom>
          <a:solidFill>
            <a:srgbClr val="FDF1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6325" y="1"/>
            <a:ext cx="7543800" cy="85344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IN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Extent of Child Sexual Abuse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655" y="853440"/>
            <a:ext cx="11835583" cy="5809967"/>
          </a:xfrm>
        </p:spPr>
        <p:txBody>
          <a:bodyPr rtlCol="0">
            <a:normAutofit/>
          </a:bodyPr>
          <a:lstStyle/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The India Child Protection Fund (ICPF) Report, Status of Children April 2020 there is a 200 percent increase in demand for child pornography (CSA) violent content in this Covid-19 lockdown.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altLang="en-U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tudy on Child </a:t>
            </a:r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Abuse conducted by </a:t>
            </a:r>
            <a:r>
              <a:rPr lang="en-US" alt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Government of India - 2007</a:t>
            </a:r>
            <a:endParaRPr lang="en-US" alt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53.22% children faced one or more forms of sexual abuse</a:t>
            </a:r>
          </a:p>
          <a:p>
            <a:pPr lvl="1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21.90</a:t>
            </a: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children faced severe </a:t>
            </a: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forms of sexual abuse </a:t>
            </a:r>
            <a:endParaRPr lang="en-US" alt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en-US" alt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‘Crime </a:t>
            </a:r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in India’ Report, </a:t>
            </a:r>
            <a:r>
              <a:rPr lang="en-US" alt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2018 by </a:t>
            </a:r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National Crimes Records Bureau </a:t>
            </a:r>
            <a:r>
              <a:rPr lang="en-US" alt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(NCRB</a:t>
            </a:r>
            <a:r>
              <a:rPr lang="en-US" alt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Every </a:t>
            </a: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hour 5 children are sexually </a:t>
            </a: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abused.</a:t>
            </a:r>
          </a:p>
          <a:p>
            <a:pPr lvl="1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Every </a:t>
            </a: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hour 3 children are </a:t>
            </a: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raped.</a:t>
            </a:r>
          </a:p>
          <a:p>
            <a:pPr lvl="1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In 95% cases, the offenders are known to the victims </a:t>
            </a:r>
          </a:p>
          <a:p>
            <a:pPr marL="457200" lvl="1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1117308-8A9B-4114-B1BB-D421B3824B1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3680" y="6050492"/>
            <a:ext cx="1599558" cy="612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22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51237EF-1FDE-4C2E-B0AE-FCE39F4CA6B1}"/>
              </a:ext>
            </a:extLst>
          </p:cNvPr>
          <p:cNvSpPr/>
          <p:nvPr/>
        </p:nvSpPr>
        <p:spPr>
          <a:xfrm>
            <a:off x="0" y="0"/>
            <a:ext cx="12192000" cy="853440"/>
          </a:xfrm>
          <a:prstGeom prst="rect">
            <a:avLst/>
          </a:prstGeom>
          <a:solidFill>
            <a:srgbClr val="FDF1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6325" y="1"/>
            <a:ext cx="7543800" cy="85344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IN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Extent of Child Sexual Abuse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890" y="853440"/>
            <a:ext cx="11414234" cy="5549933"/>
          </a:xfrm>
        </p:spPr>
        <p:txBody>
          <a:bodyPr rtlCol="0"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on 31</a:t>
            </a:r>
            <a:r>
              <a:rPr lang="en-US" sz="24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March, 2018, a total of 1.66 lakh cases of sexual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abuse cases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were pending in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Courts.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According to Criminal Investigation Department (CID) 2.4 million instances of online child sexual abuse were reported in India in 2017</a:t>
            </a:r>
            <a:endParaRPr lang="en-US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en-U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According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 a study conducted by Kailash Satyarthi Children's Foundation - “The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Children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Cannot Wait” in 2018:</a:t>
            </a:r>
          </a:p>
          <a:p>
            <a:pPr lvl="1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It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will take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20 to 60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years for India to complete backlog of pending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child sexual abuse cases of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2016</a:t>
            </a:r>
          </a:p>
          <a:p>
            <a:pPr marL="457200" lvl="1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1117308-8A9B-4114-B1BB-D421B3824B1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3680" y="6050492"/>
            <a:ext cx="1599558" cy="612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20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51139D0-D8B2-445F-8AAD-4EC259DA26CF}"/>
              </a:ext>
            </a:extLst>
          </p:cNvPr>
          <p:cNvSpPr/>
          <p:nvPr/>
        </p:nvSpPr>
        <p:spPr>
          <a:xfrm>
            <a:off x="0" y="0"/>
            <a:ext cx="12192000" cy="853440"/>
          </a:xfrm>
          <a:prstGeom prst="rect">
            <a:avLst/>
          </a:prstGeom>
          <a:solidFill>
            <a:srgbClr val="FDF1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346325" y="1"/>
            <a:ext cx="7543800" cy="853439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IN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Myths and Facts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51007C9-5F88-4993-B3D8-6C2F17153B1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3680" y="6050492"/>
            <a:ext cx="1599558" cy="612915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056482"/>
              </p:ext>
            </p:extLst>
          </p:nvPr>
        </p:nvGraphicFramePr>
        <p:xfrm>
          <a:off x="513583" y="1025148"/>
          <a:ext cx="11209284" cy="5514442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4578679">
                  <a:extLst>
                    <a:ext uri="{9D8B030D-6E8A-4147-A177-3AD203B41FA5}">
                      <a16:colId xmlns:a16="http://schemas.microsoft.com/office/drawing/2014/main" val="1052020895"/>
                    </a:ext>
                  </a:extLst>
                </a:gridCol>
                <a:gridCol w="6630605">
                  <a:extLst>
                    <a:ext uri="{9D8B030D-6E8A-4147-A177-3AD203B41FA5}">
                      <a16:colId xmlns:a16="http://schemas.microsoft.com/office/drawing/2014/main" val="502511749"/>
                    </a:ext>
                  </a:extLst>
                </a:gridCol>
              </a:tblGrid>
              <a:tr h="491992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MYTH</a:t>
                      </a:r>
                      <a:endParaRPr lang="en-US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FACT</a:t>
                      </a:r>
                      <a:endParaRPr lang="en-US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468871"/>
                  </a:ext>
                </a:extLst>
              </a:tr>
              <a:tr h="808272">
                <a:tc>
                  <a:txBody>
                    <a:bodyPr/>
                    <a:lstStyle/>
                    <a:p>
                      <a:r>
                        <a:rPr lang="en-IN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Stranger is danger</a:t>
                      </a:r>
                      <a:endParaRPr lang="en-US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F7BD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20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95% cases, offenders are known to child and include: family members, friends, </a:t>
                      </a:r>
                      <a:r>
                        <a:rPr lang="en-US" sz="20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neighbors, </a:t>
                      </a:r>
                      <a:r>
                        <a:rPr lang="en-US" sz="20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online-friends, etc.</a:t>
                      </a:r>
                      <a:endParaRPr lang="en-US" sz="20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F7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683459"/>
                  </a:ext>
                </a:extLst>
              </a:tr>
              <a:tr h="8907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 abuse rarely happens in India as our culture doesn’t support it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According to NCRB data, 39,827 children were sexually abused in </a:t>
                      </a:r>
                      <a:r>
                        <a:rPr lang="en-IN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2018.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9262964"/>
                  </a:ext>
                </a:extLst>
              </a:tr>
              <a:tr h="456849">
                <a:tc>
                  <a:txBody>
                    <a:bodyPr/>
                    <a:lstStyle/>
                    <a:p>
                      <a:r>
                        <a:rPr lang="en-IN" sz="20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Only girls are victims of child sexual abuse</a:t>
                      </a:r>
                      <a:endParaRPr lang="en-US" sz="20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Both girls and boys are equally vulnerable to sexual abuse</a:t>
                      </a:r>
                    </a:p>
                    <a:p>
                      <a:endParaRPr lang="en-US" sz="20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FFF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8700949"/>
                  </a:ext>
                </a:extLst>
              </a:tr>
              <a:tr h="808272">
                <a:tc>
                  <a:txBody>
                    <a:bodyPr/>
                    <a:lstStyle/>
                    <a:p>
                      <a:r>
                        <a:rPr lang="en-IN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 sexual abuse occurs mostly in poor, illiterate families</a:t>
                      </a:r>
                      <a:endParaRPr lang="en-US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Children across all social and economic classes are abused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5085611"/>
                  </a:ext>
                </a:extLst>
              </a:tr>
              <a:tr h="808272">
                <a:tc>
                  <a:txBody>
                    <a:bodyPr/>
                    <a:lstStyle/>
                    <a:p>
                      <a:r>
                        <a:rPr lang="en-IN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Children make up stories about abuse</a:t>
                      </a:r>
                      <a:endParaRPr lang="en-US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Children do not lie or weave stories about being sexually abused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1003429"/>
                  </a:ext>
                </a:extLst>
              </a:tr>
              <a:tr h="456849">
                <a:tc>
                  <a:txBody>
                    <a:bodyPr/>
                    <a:lstStyle/>
                    <a:p>
                      <a:r>
                        <a:rPr lang="en-IN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Women do not sexually abuse children</a:t>
                      </a:r>
                      <a:endParaRPr lang="en-US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Abuser can be both men and women</a:t>
                      </a:r>
                    </a:p>
                    <a:p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43800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743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DEFD455-D913-4672-BF9C-58C712A10E16}"/>
              </a:ext>
            </a:extLst>
          </p:cNvPr>
          <p:cNvSpPr/>
          <p:nvPr/>
        </p:nvSpPr>
        <p:spPr>
          <a:xfrm>
            <a:off x="0" y="0"/>
            <a:ext cx="12192000" cy="853440"/>
          </a:xfrm>
          <a:prstGeom prst="rect">
            <a:avLst/>
          </a:prstGeom>
          <a:solidFill>
            <a:srgbClr val="FDF1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5344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Why 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 Children Keep Quiet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4276"/>
            <a:ext cx="10515600" cy="4351338"/>
          </a:xfrm>
        </p:spPr>
        <p:txBody>
          <a:bodyPr>
            <a:normAutofit/>
          </a:bodyPr>
          <a:lstStyle/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Fear of not being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believed or trusted 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Fear of being blamed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Fear of breaking up the family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Threats by abuser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Guilt or shame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Confusion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Ignorance of what constitutes an abuse</a:t>
            </a:r>
          </a:p>
          <a:p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87A698E-D590-4B6D-B698-872B20BD3A8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3680" y="6050492"/>
            <a:ext cx="1599558" cy="612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36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C52D867-91B5-4D51-B430-5B247E770067}"/>
              </a:ext>
            </a:extLst>
          </p:cNvPr>
          <p:cNvSpPr/>
          <p:nvPr/>
        </p:nvSpPr>
        <p:spPr>
          <a:xfrm>
            <a:off x="0" y="0"/>
            <a:ext cx="12192000" cy="853440"/>
          </a:xfrm>
          <a:prstGeom prst="rect">
            <a:avLst/>
          </a:prstGeom>
          <a:solidFill>
            <a:srgbClr val="FDF1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53439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Effects of 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Child Sexual Abuse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0336983"/>
              </p:ext>
            </p:extLst>
          </p:nvPr>
        </p:nvGraphicFramePr>
        <p:xfrm>
          <a:off x="3829474" y="1026168"/>
          <a:ext cx="8001466" cy="516639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000733">
                  <a:extLst>
                    <a:ext uri="{9D8B030D-6E8A-4147-A177-3AD203B41FA5}">
                      <a16:colId xmlns:a16="http://schemas.microsoft.com/office/drawing/2014/main" val="1034779279"/>
                    </a:ext>
                  </a:extLst>
                </a:gridCol>
                <a:gridCol w="4000733">
                  <a:extLst>
                    <a:ext uri="{9D8B030D-6E8A-4147-A177-3AD203B41FA5}">
                      <a16:colId xmlns:a16="http://schemas.microsoft.com/office/drawing/2014/main" val="2762340966"/>
                    </a:ext>
                  </a:extLst>
                </a:gridCol>
              </a:tblGrid>
              <a:tr h="418092"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Short-term effects on children</a:t>
                      </a:r>
                    </a:p>
                  </a:txBody>
                  <a:tcPr>
                    <a:solidFill>
                      <a:srgbClr val="FDF10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Long-term</a:t>
                      </a:r>
                      <a:r>
                        <a:rPr lang="en-US" sz="2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effects on children</a:t>
                      </a:r>
                      <a:endParaRPr lang="en-US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DF10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5772019"/>
                  </a:ext>
                </a:extLst>
              </a:tr>
              <a:tr h="5947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Changes in mood and behavior</a:t>
                      </a:r>
                      <a:r>
                        <a:rPr lang="en-US" sz="2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a</a:t>
                      </a:r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nxiety,</a:t>
                      </a:r>
                      <a:r>
                        <a:rPr lang="en-US" sz="2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stress, anger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Poor</a:t>
                      </a:r>
                      <a:r>
                        <a:rPr lang="en-US" sz="2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self-image, self confidence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7627964"/>
                  </a:ext>
                </a:extLst>
              </a:tr>
              <a:tr h="59471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Regressive behavior – nightmares, bed wetting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Psychosomatic disorders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7637389"/>
                  </a:ext>
                </a:extLst>
              </a:tr>
              <a:tr h="5978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Withdrawal from 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family members, friends, and activities</a:t>
                      </a:r>
                      <a:endParaRPr lang="en-US" sz="2000" dirty="0"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Failed relationships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5663966"/>
                  </a:ext>
                </a:extLst>
              </a:tr>
              <a:tr h="59471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Slipping grades, school dropout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Addictions, substance abuse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9834284"/>
                  </a:ext>
                </a:extLst>
              </a:tr>
              <a:tr h="85328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Loss of appetite,</a:t>
                      </a:r>
                      <a:r>
                        <a:rPr lang="en-US" sz="2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sleep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Harmful sexual behavior, unwanted pregnancies          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5350254"/>
                  </a:ext>
                </a:extLst>
              </a:tr>
              <a:tr h="8532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Wanting to stop using the computer or cellphone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 of committing suicide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7501803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5D9C8E30-2D47-4F0D-9197-65BD489E85A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3680" y="6050492"/>
            <a:ext cx="1599558" cy="612915"/>
          </a:xfrm>
          <a:prstGeom prst="rect">
            <a:avLst/>
          </a:prstGeom>
        </p:spPr>
      </p:pic>
      <p:pic>
        <p:nvPicPr>
          <p:cNvPr id="7" name="Content Placeholder 4" descr="Long-term Effects of Child Sexual Abuse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762" y="1011812"/>
            <a:ext cx="3468414" cy="52814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2151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428" y="1000674"/>
            <a:ext cx="5299364" cy="5710092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Listen carefully to what they are saying.</a:t>
            </a: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Give them space and tools to talk.</a:t>
            </a: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Let them know they’ve done the right thing by telling you.</a:t>
            </a: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Tell them it’s not their fault</a:t>
            </a: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Say you’ll take them seriously</a:t>
            </a: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Don’t confront the alleged abuser</a:t>
            </a: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Explain what you’ll do next</a:t>
            </a: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Report what the child has told you as soon as possible</a:t>
            </a:r>
          </a:p>
          <a:p>
            <a:endParaRPr lang="en-US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Source: Darkness to Light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EFD455-D913-4672-BF9C-58C712A10E16}"/>
              </a:ext>
            </a:extLst>
          </p:cNvPr>
          <p:cNvSpPr/>
          <p:nvPr/>
        </p:nvSpPr>
        <p:spPr>
          <a:xfrm>
            <a:off x="0" y="0"/>
            <a:ext cx="12192000" cy="853440"/>
          </a:xfrm>
          <a:prstGeom prst="rect">
            <a:avLst/>
          </a:prstGeom>
          <a:solidFill>
            <a:srgbClr val="FDF1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respond to a 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Child?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0258" y="1008741"/>
            <a:ext cx="5531968" cy="5192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76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1A43ACC-C696-46BA-BE1A-7160C916C36B}"/>
              </a:ext>
            </a:extLst>
          </p:cNvPr>
          <p:cNvSpPr/>
          <p:nvPr/>
        </p:nvSpPr>
        <p:spPr>
          <a:xfrm>
            <a:off x="0" y="0"/>
            <a:ext cx="12192000" cy="853440"/>
          </a:xfrm>
          <a:prstGeom prst="rect">
            <a:avLst/>
          </a:prstGeom>
          <a:solidFill>
            <a:srgbClr val="FDF1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53439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What is 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Online Child Sexual Abuse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/>
          </a:bodyPr>
          <a:lstStyle/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Sending unpleasant and inappropriate text messages, photos, audios, or videos to child</a:t>
            </a:r>
          </a:p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Forcing/manipulating the child to send his/her photo or video, or turn on webcam (indecent and obscene content) </a:t>
            </a:r>
          </a:p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Making sexual comments or intimidating remarks on the child</a:t>
            </a:r>
          </a:p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Pestering the child to share personal information such as passwords, email IDs, address, phone number and other contact details </a:t>
            </a:r>
          </a:p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Forcing the child to meet the abuser offline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1668BE3-630D-4088-9F67-210C3DA9BAA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3680" y="6050492"/>
            <a:ext cx="1599558" cy="612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98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2178</TotalTime>
  <Words>931</Words>
  <Application>Microsoft Office PowerPoint</Application>
  <PresentationFormat>Widescreen</PresentationFormat>
  <Paragraphs>122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</vt:lpstr>
      <vt:lpstr>Office Theme</vt:lpstr>
      <vt:lpstr>UNDERSTANDING  CHILD SEXUAL ABUSE </vt:lpstr>
      <vt:lpstr>Understanding Child Sexual Abuse</vt:lpstr>
      <vt:lpstr>Extent of Child Sexual Abuse</vt:lpstr>
      <vt:lpstr>Extent of Child Sexual Abuse</vt:lpstr>
      <vt:lpstr>Myths and Facts</vt:lpstr>
      <vt:lpstr> Why Do Children Keep Quiet? </vt:lpstr>
      <vt:lpstr>Effects of Child Sexual Abuse</vt:lpstr>
      <vt:lpstr>PowerPoint Presentation</vt:lpstr>
      <vt:lpstr>What is Online Child Sexual Abuse?</vt:lpstr>
      <vt:lpstr>Laws to Protect Children from Sexual Abuse</vt:lpstr>
      <vt:lpstr>POCSO Act, 2012 – Key Features</vt:lpstr>
      <vt:lpstr>How can you help?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Child Sexual  Abuse</dc:title>
  <dc:creator>Shadma</dc:creator>
  <cp:lastModifiedBy>Ashutosh Nema</cp:lastModifiedBy>
  <cp:revision>157</cp:revision>
  <dcterms:created xsi:type="dcterms:W3CDTF">2020-04-10T07:12:43Z</dcterms:created>
  <dcterms:modified xsi:type="dcterms:W3CDTF">2020-04-30T10:55:16Z</dcterms:modified>
</cp:coreProperties>
</file>